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8"/>
  </p:notesMasterIdLst>
  <p:handoutMasterIdLst>
    <p:handoutMasterId r:id="rId19"/>
  </p:handoutMasterIdLst>
  <p:sldIdLst>
    <p:sldId id="256" r:id="rId2"/>
    <p:sldId id="1115" r:id="rId3"/>
    <p:sldId id="1106" r:id="rId4"/>
    <p:sldId id="1116" r:id="rId5"/>
    <p:sldId id="1125" r:id="rId6"/>
    <p:sldId id="1117" r:id="rId7"/>
    <p:sldId id="1130" r:id="rId8"/>
    <p:sldId id="1126" r:id="rId9"/>
    <p:sldId id="1118" r:id="rId10"/>
    <p:sldId id="1127" r:id="rId11"/>
    <p:sldId id="1119" r:id="rId12"/>
    <p:sldId id="1128" r:id="rId13"/>
    <p:sldId id="1120" r:id="rId14"/>
    <p:sldId id="1122" r:id="rId15"/>
    <p:sldId id="1123" r:id="rId16"/>
    <p:sldId id="112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5226" autoAdjust="0"/>
  </p:normalViewPr>
  <p:slideViewPr>
    <p:cSldViewPr snapToGrid="0" showGuides="1">
      <p:cViewPr varScale="1">
        <p:scale>
          <a:sx n="111" d="100"/>
          <a:sy n="111" d="100"/>
        </p:scale>
        <p:origin x="19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1CD7F8-867F-D726-0CA1-97024B3A79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188D7-7B8E-08A7-F324-A374064FCA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EA511-75D0-49B1-B115-D914EC2AFF71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B0188-AEDE-6A30-6167-2CF11AEFCF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9E9DD-2681-AC04-7823-994059145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6274F-C55A-48D6-8C32-A2AFA9738B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50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646B8-8151-41BA-87A3-4FC3BF9DBE02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76269-1252-471A-B085-79E5DF5C1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304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https://www.pexels.com/photo/alcohol-architecture-bar-beer-260922/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04D46-4513-4DA2-8BC4-E58897247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05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https://www.pexels.com/photo/chef-holding-white-tea-cup-887827/https://www.pexels.com/photo/chef-holding-white-tea-cup-887827/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04D46-4513-4DA2-8BC4-E58897247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17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04D46-4513-4DA2-8BC4-E58897247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05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04D46-4513-4DA2-8BC4-E58897247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933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04D46-4513-4DA2-8BC4-E58897247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926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  <a:p>
            <a:endParaRPr lang="en-US" dirty="0"/>
          </a:p>
          <a:p>
            <a:r>
              <a:rPr lang="en-US" dirty="0"/>
              <a:t>https://www.pexels.com/photo/chef-holding-white-tea-cup-887827/https://www.pexels.com/photo/chef-holding-white-tea-cup-887827/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04D46-4513-4DA2-8BC4-E58897247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576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04D46-4513-4DA2-8BC4-E58897247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65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404D46-4513-4DA2-8BC4-E58897247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5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169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010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C0CBB-F5B2-457D-A9C5-C908707B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42FF3-AF53-46D9-95E4-04B896446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6D124-621B-4063-A623-DD503374F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DBBA1-030E-4E98-9A23-455B58F65E6E}" type="datetime1">
              <a:rPr lang="en-US" altLang="zh-CN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AE27F-222E-404F-9D44-1F47922B7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7C765-5AA3-45FE-8B89-1A634918C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D70AB-1EB1-4D45-B7D5-C4B9C7B21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84622A2-752E-E07A-DBD2-DE373E985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40D0B2-9659-0C8D-86EA-DFB0EF28FE48}"/>
              </a:ext>
            </a:extLst>
          </p:cNvPr>
          <p:cNvSpPr/>
          <p:nvPr/>
        </p:nvSpPr>
        <p:spPr>
          <a:xfrm>
            <a:off x="-277" y="2212955"/>
            <a:ext cx="12192000" cy="313056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25551-F0CD-4F01-BC01-93AB9AD63763}"/>
              </a:ext>
            </a:extLst>
          </p:cNvPr>
          <p:cNvSpPr txBox="1"/>
          <p:nvPr/>
        </p:nvSpPr>
        <p:spPr>
          <a:xfrm>
            <a:off x="1962148" y="3162831"/>
            <a:ext cx="8286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Blue Apron Customer Analytics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59888-8D9A-4C63-9343-F0BF3A89A092}"/>
              </a:ext>
            </a:extLst>
          </p:cNvPr>
          <p:cNvSpPr txBox="1"/>
          <p:nvPr/>
        </p:nvSpPr>
        <p:spPr>
          <a:xfrm>
            <a:off x="3115638" y="4275485"/>
            <a:ext cx="5979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Member:  </a:t>
            </a:r>
            <a:r>
              <a:rPr lang="en-US" sz="20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Kshitiz</a:t>
            </a:r>
            <a:r>
              <a:rPr lang="en-US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Shah, </a:t>
            </a:r>
            <a:r>
              <a:rPr lang="en-US" sz="20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Zedan</a:t>
            </a:r>
            <a:r>
              <a:rPr lang="en-US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Date: Feb. 6, 2023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FB007-FD00-4A47-A9D1-50FB5860261F}"/>
              </a:ext>
            </a:extLst>
          </p:cNvPr>
          <p:cNvSpPr/>
          <p:nvPr/>
        </p:nvSpPr>
        <p:spPr>
          <a:xfrm>
            <a:off x="3106113" y="4159677"/>
            <a:ext cx="5979772" cy="457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raphic 19" descr="Fork and knife">
            <a:extLst>
              <a:ext uri="{FF2B5EF4-FFF2-40B4-BE49-F238E27FC236}">
                <a16:creationId xmlns:a16="http://schemas.microsoft.com/office/drawing/2014/main" id="{8D3D9BA2-CCA6-40D7-A484-9B9DA2126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12956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2186E5-8029-47D6-AB99-DCEAB3FCF57F}"/>
              </a:ext>
            </a:extLst>
          </p:cNvPr>
          <p:cNvSpPr txBox="1"/>
          <p:nvPr/>
        </p:nvSpPr>
        <p:spPr>
          <a:xfrm>
            <a:off x="4499656" y="2485490"/>
            <a:ext cx="117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593C06-9E00-4A1A-B256-3CCA636D18FF}"/>
              </a:ext>
            </a:extLst>
          </p:cNvPr>
          <p:cNvSpPr txBox="1"/>
          <p:nvPr/>
        </p:nvSpPr>
        <p:spPr>
          <a:xfrm>
            <a:off x="6520769" y="2485490"/>
            <a:ext cx="117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2012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BB5D0E9-0136-8D55-E768-1C20FAFE7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8171"/>
            <a:ext cx="2725113" cy="126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036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F23AF-04D2-2224-E476-1E3CD142E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5312" r="-5" b="10312"/>
          <a:stretch/>
        </p:blipFill>
        <p:spPr>
          <a:xfrm>
            <a:off x="277" y="1"/>
            <a:ext cx="1219172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708538-1687-1B2A-771F-50B924B142C5}"/>
              </a:ext>
            </a:extLst>
          </p:cNvPr>
          <p:cNvSpPr/>
          <p:nvPr/>
        </p:nvSpPr>
        <p:spPr>
          <a:xfrm>
            <a:off x="-277" y="2212955"/>
            <a:ext cx="12192000" cy="313056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9D32B-1ABF-9B4F-291C-5E7CDF78B4FB}"/>
              </a:ext>
            </a:extLst>
          </p:cNvPr>
          <p:cNvSpPr txBox="1"/>
          <p:nvPr/>
        </p:nvSpPr>
        <p:spPr>
          <a:xfrm>
            <a:off x="1962148" y="3162831"/>
            <a:ext cx="828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4: Task 3- Export Dataset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15B239-DACC-A3D1-A6E9-81193A92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0" y="5997490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4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00D75-1408-F789-3BA9-75283A6DF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r="20584"/>
          <a:stretch/>
        </p:blipFill>
        <p:spPr>
          <a:xfrm rot="5400000">
            <a:off x="3022600" y="-3022600"/>
            <a:ext cx="6146800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F79A5-A1D5-A5AB-CB95-513B9FE2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6238192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0F2BE-1247-9C0A-0293-DFBD3F5209C2}"/>
              </a:ext>
            </a:extLst>
          </p:cNvPr>
          <p:cNvSpPr/>
          <p:nvPr/>
        </p:nvSpPr>
        <p:spPr>
          <a:xfrm>
            <a:off x="0" y="0"/>
            <a:ext cx="12192000" cy="61468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15DF9-48E3-F82A-2074-DFDBDD0AB443}"/>
              </a:ext>
            </a:extLst>
          </p:cNvPr>
          <p:cNvSpPr txBox="1"/>
          <p:nvPr/>
        </p:nvSpPr>
        <p:spPr>
          <a:xfrm>
            <a:off x="558800" y="177800"/>
            <a:ext cx="520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zh-CN" sz="2800" b="1" dirty="0">
                <a:solidFill>
                  <a:schemeClr val="bg1"/>
                </a:solidFill>
              </a:rPr>
              <a:t>Task 3: Export Dataset Process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A89F51E-1ED8-A154-B726-61D6F029A87B}"/>
              </a:ext>
            </a:extLst>
          </p:cNvPr>
          <p:cNvSpPr txBox="1">
            <a:spLocks/>
          </p:cNvSpPr>
          <p:nvPr/>
        </p:nvSpPr>
        <p:spPr>
          <a:xfrm>
            <a:off x="8851900" y="63401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9D70AB-1EB1-4D45-B7D5-C4B9C7B21152}" type="slidenum">
              <a:rPr 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11</a:t>
            </a:fld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117E1-C2E4-B769-0610-30A20304C83F}"/>
              </a:ext>
            </a:extLst>
          </p:cNvPr>
          <p:cNvSpPr txBox="1"/>
          <p:nvPr/>
        </p:nvSpPr>
        <p:spPr>
          <a:xfrm>
            <a:off x="622300" y="711200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After finishing the prediction of churn probability and </a:t>
            </a:r>
            <a:r>
              <a:rPr lang="en-US" altLang="zh-CN" dirty="0" err="1">
                <a:solidFill>
                  <a:schemeClr val="bg1"/>
                </a:solidFill>
              </a:rPr>
              <a:t>MonthlyAddons</a:t>
            </a:r>
            <a:r>
              <a:rPr lang="en-US" altLang="zh-CN" dirty="0">
                <a:solidFill>
                  <a:schemeClr val="bg1"/>
                </a:solidFill>
              </a:rPr>
              <a:t> Probability, we export our dataset for further analysis of Blue Apron’s CLV. 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696D9D-920A-7B54-F89D-96396C0F3FF6}"/>
              </a:ext>
            </a:extLst>
          </p:cNvPr>
          <p:cNvCxnSpPr/>
          <p:nvPr/>
        </p:nvCxnSpPr>
        <p:spPr>
          <a:xfrm>
            <a:off x="0" y="6172200"/>
            <a:ext cx="1219200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D202E-63DA-236C-A1D7-397672709893}"/>
              </a:ext>
            </a:extLst>
          </p:cNvPr>
          <p:cNvSpPr/>
          <p:nvPr/>
        </p:nvSpPr>
        <p:spPr>
          <a:xfrm>
            <a:off x="729457" y="1733729"/>
            <a:ext cx="8196262" cy="453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7D4563-5DF0-C7D7-4E5F-8CDB78EE848D}"/>
              </a:ext>
            </a:extLst>
          </p:cNvPr>
          <p:cNvSpPr txBox="1"/>
          <p:nvPr/>
        </p:nvSpPr>
        <p:spPr>
          <a:xfrm>
            <a:off x="3652838" y="1759129"/>
            <a:ext cx="234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Export Data from 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16ED4D9-3F4D-4D3F-E610-4124CB5FB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4" y="2186729"/>
            <a:ext cx="8203405" cy="10812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A487CC-3C86-0783-9543-EC53B4ADC08E}"/>
              </a:ext>
            </a:extLst>
          </p:cNvPr>
          <p:cNvSpPr txBox="1"/>
          <p:nvPr/>
        </p:nvSpPr>
        <p:spPr>
          <a:xfrm>
            <a:off x="722314" y="3596009"/>
            <a:ext cx="9036514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Data Provided for CLV Analysis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FF878-D971-AC88-22C6-B19F33A91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14" y="3965341"/>
            <a:ext cx="9036514" cy="13335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3E766F-E13C-F65C-6A08-8C3F66FAEBB2}"/>
              </a:ext>
            </a:extLst>
          </p:cNvPr>
          <p:cNvSpPr/>
          <p:nvPr/>
        </p:nvSpPr>
        <p:spPr>
          <a:xfrm>
            <a:off x="5516833" y="3992320"/>
            <a:ext cx="1560297" cy="1306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2714A4-CE68-3DCB-004E-12C6257F5370}"/>
              </a:ext>
            </a:extLst>
          </p:cNvPr>
          <p:cNvSpPr/>
          <p:nvPr/>
        </p:nvSpPr>
        <p:spPr>
          <a:xfrm>
            <a:off x="8286233" y="3992320"/>
            <a:ext cx="1472595" cy="13141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15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F23AF-04D2-2224-E476-1E3CD142E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5312" r="-5" b="10312"/>
          <a:stretch/>
        </p:blipFill>
        <p:spPr>
          <a:xfrm>
            <a:off x="277" y="1"/>
            <a:ext cx="1219172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708538-1687-1B2A-771F-50B924B142C5}"/>
              </a:ext>
            </a:extLst>
          </p:cNvPr>
          <p:cNvSpPr/>
          <p:nvPr/>
        </p:nvSpPr>
        <p:spPr>
          <a:xfrm>
            <a:off x="-277" y="2212955"/>
            <a:ext cx="12192000" cy="313056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9D32B-1ABF-9B4F-291C-5E7CDF78B4FB}"/>
              </a:ext>
            </a:extLst>
          </p:cNvPr>
          <p:cNvSpPr txBox="1"/>
          <p:nvPr/>
        </p:nvSpPr>
        <p:spPr>
          <a:xfrm>
            <a:off x="1962148" y="3162831"/>
            <a:ext cx="828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5: Task 4- Blue Apron CLV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15B239-DACC-A3D1-A6E9-81193A92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0" y="5997490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00D75-1408-F789-3BA9-75283A6DF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r="20584"/>
          <a:stretch/>
        </p:blipFill>
        <p:spPr>
          <a:xfrm rot="5400000">
            <a:off x="3022600" y="-3022600"/>
            <a:ext cx="6146800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F79A5-A1D5-A5AB-CB95-513B9FE2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6238192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0F2BE-1247-9C0A-0293-DFBD3F5209C2}"/>
              </a:ext>
            </a:extLst>
          </p:cNvPr>
          <p:cNvSpPr/>
          <p:nvPr/>
        </p:nvSpPr>
        <p:spPr>
          <a:xfrm>
            <a:off x="0" y="0"/>
            <a:ext cx="12192000" cy="61468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15DF9-48E3-F82A-2074-DFDBDD0AB443}"/>
              </a:ext>
            </a:extLst>
          </p:cNvPr>
          <p:cNvSpPr txBox="1"/>
          <p:nvPr/>
        </p:nvSpPr>
        <p:spPr>
          <a:xfrm>
            <a:off x="558800" y="177800"/>
            <a:ext cx="112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Task 4.1: Compute Baseline CLV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A89F51E-1ED8-A154-B726-61D6F029A87B}"/>
              </a:ext>
            </a:extLst>
          </p:cNvPr>
          <p:cNvSpPr txBox="1">
            <a:spLocks/>
          </p:cNvSpPr>
          <p:nvPr/>
        </p:nvSpPr>
        <p:spPr>
          <a:xfrm>
            <a:off x="8851900" y="63401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9D70AB-1EB1-4D45-B7D5-C4B9C7B21152}" type="slidenum">
              <a:rPr 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13</a:t>
            </a:fld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C6CD0-1088-B3FA-8AB3-A73CB54FEA03}"/>
              </a:ext>
            </a:extLst>
          </p:cNvPr>
          <p:cNvSpPr txBox="1"/>
          <p:nvPr/>
        </p:nvSpPr>
        <p:spPr>
          <a:xfrm>
            <a:off x="622300" y="711200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We compute the baseline CLV based on predicted churn rates and the given discount factor. We use the formula:</a:t>
            </a:r>
          </a:p>
          <a:p>
            <a:r>
              <a:rPr lang="en-US" altLang="zh-CN" i="1" dirty="0">
                <a:solidFill>
                  <a:schemeClr val="bg1"/>
                </a:solidFill>
              </a:rPr>
              <a:t>CLV = Net Contribution* 1/(1- </a:t>
            </a:r>
            <a:r>
              <a:rPr lang="en-US" altLang="zh-CN" i="1" dirty="0" err="1">
                <a:solidFill>
                  <a:schemeClr val="bg1"/>
                </a:solidFill>
              </a:rPr>
              <a:t>retentionrate</a:t>
            </a:r>
            <a:r>
              <a:rPr lang="en-US" altLang="zh-CN" i="1" dirty="0">
                <a:solidFill>
                  <a:schemeClr val="bg1"/>
                </a:solidFill>
              </a:rPr>
              <a:t>*</a:t>
            </a:r>
            <a:r>
              <a:rPr lang="en-US" altLang="zh-CN" i="1" dirty="0" err="1">
                <a:solidFill>
                  <a:schemeClr val="bg1"/>
                </a:solidFill>
              </a:rPr>
              <a:t>discountfactor</a:t>
            </a:r>
            <a:r>
              <a:rPr lang="en-US" altLang="zh-CN" i="1" dirty="0">
                <a:solidFill>
                  <a:schemeClr val="bg1"/>
                </a:solidFill>
              </a:rPr>
              <a:t>)</a:t>
            </a: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5640B1-D4F3-5901-F33E-DF1194B5CA63}"/>
              </a:ext>
            </a:extLst>
          </p:cNvPr>
          <p:cNvCxnSpPr/>
          <p:nvPr/>
        </p:nvCxnSpPr>
        <p:spPr>
          <a:xfrm>
            <a:off x="0" y="6172200"/>
            <a:ext cx="1219200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5C69479-93A1-F10D-6A46-2CBD2343E3B7}"/>
              </a:ext>
            </a:extLst>
          </p:cNvPr>
          <p:cNvGrpSpPr/>
          <p:nvPr/>
        </p:nvGrpSpPr>
        <p:grpSpPr>
          <a:xfrm>
            <a:off x="2884331" y="1876231"/>
            <a:ext cx="6483189" cy="3669379"/>
            <a:chOff x="2884331" y="2291866"/>
            <a:chExt cx="6483189" cy="36693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17F805-B4D8-8EC1-F6B2-2C6A0FBF2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4332" y="2291867"/>
              <a:ext cx="6448736" cy="366937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BAB558-1309-F213-6D33-4268445B2562}"/>
                </a:ext>
              </a:extLst>
            </p:cNvPr>
            <p:cNvSpPr/>
            <p:nvPr/>
          </p:nvSpPr>
          <p:spPr>
            <a:xfrm>
              <a:off x="2884331" y="2291866"/>
              <a:ext cx="6483189" cy="58174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AC20A2-CCD5-0130-E80A-BB4B380A307B}"/>
                </a:ext>
              </a:extLst>
            </p:cNvPr>
            <p:cNvSpPr txBox="1"/>
            <p:nvPr/>
          </p:nvSpPr>
          <p:spPr>
            <a:xfrm>
              <a:off x="4259775" y="2398073"/>
              <a:ext cx="3732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Baseline CLV </a:t>
              </a:r>
              <a:r>
                <a:rPr lang="en-US" altLang="zh-CN" b="1" dirty="0" err="1">
                  <a:solidFill>
                    <a:schemeClr val="bg1"/>
                  </a:solidFill>
                </a:rPr>
                <a:t>Values_Initial</a:t>
              </a:r>
              <a:r>
                <a:rPr lang="en-US" altLang="zh-CN" b="1" dirty="0">
                  <a:solidFill>
                    <a:schemeClr val="bg1"/>
                  </a:solidFill>
                </a:rPr>
                <a:t> Scenario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CFDE86A-6837-C2FB-EA4B-AAFF354E1613}"/>
              </a:ext>
            </a:extLst>
          </p:cNvPr>
          <p:cNvSpPr txBox="1"/>
          <p:nvPr/>
        </p:nvSpPr>
        <p:spPr>
          <a:xfrm>
            <a:off x="1570759" y="6167007"/>
            <a:ext cx="7056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</a:rPr>
              <a:t>Formulas: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Multiplier: =1/(1-Discount_Factor*(1-Churn_Rate))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Net Contribution: =(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Monthly_Base_Payments+Expected_Addons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)*Margin</a:t>
            </a:r>
          </a:p>
          <a:p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CLV_Initial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: =Multiplier*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Net_Contribution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Total Portfolio CLV: = sum(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CLV_Initial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1802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00D75-1408-F789-3BA9-75283A6DF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r="20584"/>
          <a:stretch/>
        </p:blipFill>
        <p:spPr>
          <a:xfrm rot="5400000">
            <a:off x="3022600" y="-3022600"/>
            <a:ext cx="6146800" cy="1219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0F2BE-1247-9C0A-0293-DFBD3F5209C2}"/>
              </a:ext>
            </a:extLst>
          </p:cNvPr>
          <p:cNvSpPr/>
          <p:nvPr/>
        </p:nvSpPr>
        <p:spPr>
          <a:xfrm>
            <a:off x="0" y="0"/>
            <a:ext cx="12192000" cy="61468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5994CD-1993-C06E-0159-B67BF2BC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83" y="2414246"/>
            <a:ext cx="4838315" cy="2593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F79A5-A1D5-A5AB-CB95-513B9FE2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6238192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415DF9-48E3-F82A-2074-DFDBDD0AB443}"/>
              </a:ext>
            </a:extLst>
          </p:cNvPr>
          <p:cNvSpPr txBox="1"/>
          <p:nvPr/>
        </p:nvSpPr>
        <p:spPr>
          <a:xfrm>
            <a:off x="558800" y="177800"/>
            <a:ext cx="112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Task 4.2: Optimal Targeting Policy with Unlimited Budget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A89F51E-1ED8-A154-B726-61D6F029A87B}"/>
              </a:ext>
            </a:extLst>
          </p:cNvPr>
          <p:cNvSpPr txBox="1">
            <a:spLocks/>
          </p:cNvSpPr>
          <p:nvPr/>
        </p:nvSpPr>
        <p:spPr>
          <a:xfrm>
            <a:off x="8851900" y="63401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9D70AB-1EB1-4D45-B7D5-C4B9C7B21152}" type="slidenum">
              <a:rPr 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14</a:t>
            </a:fld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C6CD0-1088-B3FA-8AB3-A73CB54FEA03}"/>
              </a:ext>
            </a:extLst>
          </p:cNvPr>
          <p:cNvSpPr txBox="1"/>
          <p:nvPr/>
        </p:nvSpPr>
        <p:spPr>
          <a:xfrm>
            <a:off x="622300" y="711200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We divided our data into the segments as above to understand who our High CLV customers are. These are the customers that would be prioritized in case of a limited budget.</a:t>
            </a: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Since we have unlimited budget, we decide who to target based on the following criteria:</a:t>
            </a:r>
          </a:p>
          <a:p>
            <a:r>
              <a:rPr lang="en-US" altLang="zh-CN" i="1" dirty="0" err="1">
                <a:solidFill>
                  <a:schemeClr val="bg1">
                    <a:lumMod val="95000"/>
                  </a:schemeClr>
                </a:solidFill>
              </a:rPr>
              <a:t>CLV_aftercampaign</a:t>
            </a:r>
            <a:r>
              <a:rPr lang="en-US" altLang="zh-CN" i="1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US" altLang="zh-CN" i="1" dirty="0" err="1">
                <a:solidFill>
                  <a:schemeClr val="bg1">
                    <a:lumMod val="95000"/>
                  </a:schemeClr>
                </a:solidFill>
              </a:rPr>
              <a:t>CLV_beforecampaign</a:t>
            </a:r>
            <a:r>
              <a:rPr lang="en-US" altLang="zh-CN" i="1" dirty="0">
                <a:solidFill>
                  <a:schemeClr val="bg1">
                    <a:lumMod val="95000"/>
                  </a:schemeClr>
                </a:solidFill>
              </a:rPr>
              <a:t> &gt; 20 (one time marketing cost)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5640B1-D4F3-5901-F33E-DF1194B5CA63}"/>
              </a:ext>
            </a:extLst>
          </p:cNvPr>
          <p:cNvCxnSpPr/>
          <p:nvPr/>
        </p:nvCxnSpPr>
        <p:spPr>
          <a:xfrm>
            <a:off x="0" y="6172200"/>
            <a:ext cx="1219200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A96F368-7AB4-9C11-8E84-713FA38F3964}"/>
              </a:ext>
            </a:extLst>
          </p:cNvPr>
          <p:cNvSpPr/>
          <p:nvPr/>
        </p:nvSpPr>
        <p:spPr>
          <a:xfrm>
            <a:off x="300184" y="2229524"/>
            <a:ext cx="4838316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058FF-DFA3-314E-984E-0691DE72D50F}"/>
              </a:ext>
            </a:extLst>
          </p:cNvPr>
          <p:cNvSpPr txBox="1"/>
          <p:nvPr/>
        </p:nvSpPr>
        <p:spPr>
          <a:xfrm>
            <a:off x="829732" y="2318954"/>
            <a:ext cx="377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Unlimited budget policy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7B42D-1314-1678-7798-EB9C32E0436B}"/>
              </a:ext>
            </a:extLst>
          </p:cNvPr>
          <p:cNvSpPr txBox="1"/>
          <p:nvPr/>
        </p:nvSpPr>
        <p:spPr>
          <a:xfrm>
            <a:off x="1570759" y="6222424"/>
            <a:ext cx="7056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</a:rPr>
              <a:t>Formulas: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New Churn Rate:=MAX(Churn_Rate-Churn_Rate_Reduced,0.0001)</a:t>
            </a:r>
          </a:p>
          <a:p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CLV_Unlimited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: =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Net_Contribution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/(1-(1-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New_Churn_Rate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)*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Discount_Factor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)-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Marketing_Campaign_Cost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Final Targeting list_ CLV increase? =IF(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CLV_Unlimited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CLV_Initial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&gt;20,1,0)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7F2E0B-43C5-D00E-3449-EE61952F7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231" y="3129361"/>
            <a:ext cx="6685585" cy="10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7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00D75-1408-F789-3BA9-75283A6DF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r="20584"/>
          <a:stretch/>
        </p:blipFill>
        <p:spPr>
          <a:xfrm rot="5400000">
            <a:off x="3022600" y="-3022600"/>
            <a:ext cx="6146800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F79A5-A1D5-A5AB-CB95-513B9FE2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6238192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0F2BE-1247-9C0A-0293-DFBD3F5209C2}"/>
              </a:ext>
            </a:extLst>
          </p:cNvPr>
          <p:cNvSpPr/>
          <p:nvPr/>
        </p:nvSpPr>
        <p:spPr>
          <a:xfrm>
            <a:off x="0" y="0"/>
            <a:ext cx="12192000" cy="61468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15DF9-48E3-F82A-2074-DFDBDD0AB443}"/>
              </a:ext>
            </a:extLst>
          </p:cNvPr>
          <p:cNvSpPr txBox="1"/>
          <p:nvPr/>
        </p:nvSpPr>
        <p:spPr>
          <a:xfrm>
            <a:off x="558800" y="177800"/>
            <a:ext cx="112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Task 4.3: Financial Analysis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A89F51E-1ED8-A154-B726-61D6F029A87B}"/>
              </a:ext>
            </a:extLst>
          </p:cNvPr>
          <p:cNvSpPr txBox="1">
            <a:spLocks/>
          </p:cNvSpPr>
          <p:nvPr/>
        </p:nvSpPr>
        <p:spPr>
          <a:xfrm>
            <a:off x="8851900" y="63401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9D70AB-1EB1-4D45-B7D5-C4B9C7B21152}" type="slidenum">
              <a:rPr 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15</a:t>
            </a:fld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C6CD0-1088-B3FA-8AB3-A73CB54FEA03}"/>
              </a:ext>
            </a:extLst>
          </p:cNvPr>
          <p:cNvSpPr txBox="1"/>
          <p:nvPr/>
        </p:nvSpPr>
        <p:spPr>
          <a:xfrm>
            <a:off x="622300" y="711200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We target 42% of our customers with the offer which results in a potential gain of $1.78 million.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5640B1-D4F3-5901-F33E-DF1194B5CA63}"/>
              </a:ext>
            </a:extLst>
          </p:cNvPr>
          <p:cNvCxnSpPr/>
          <p:nvPr/>
        </p:nvCxnSpPr>
        <p:spPr>
          <a:xfrm>
            <a:off x="0" y="6172200"/>
            <a:ext cx="1219200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79C37F-FC18-D396-B976-CC5CA1A19432}"/>
              </a:ext>
            </a:extLst>
          </p:cNvPr>
          <p:cNvSpPr txBox="1"/>
          <p:nvPr/>
        </p:nvSpPr>
        <p:spPr>
          <a:xfrm>
            <a:off x="1570759" y="6222424"/>
            <a:ext cx="7056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</a:rPr>
              <a:t>Formulas:</a:t>
            </a:r>
          </a:p>
          <a:p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CLV_Final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: =IF(Targeting=1,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CLV_Unlimited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CLV_Initial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CLV_Initial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Total portfolio CLV: =sum(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CLV_Final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Total Gain: =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Total_Portfolio_CLV_Initial-Total_Portfolio_CLV_Unlimited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</a:rPr>
              <a:t>Marketing_Campaign_Cost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0A155-D658-5A3E-6DCE-66705C8CC50E}"/>
              </a:ext>
            </a:extLst>
          </p:cNvPr>
          <p:cNvGrpSpPr/>
          <p:nvPr/>
        </p:nvGrpSpPr>
        <p:grpSpPr>
          <a:xfrm>
            <a:off x="6435568" y="1566662"/>
            <a:ext cx="2929982" cy="3848979"/>
            <a:chOff x="7386908" y="1566662"/>
            <a:chExt cx="2929982" cy="38489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932B51C-F39B-2BC0-D68C-AB7B5297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6909" y="1571606"/>
              <a:ext cx="2929981" cy="384403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C75579-2EAF-CC17-A184-53C42CEBDFDA}"/>
                </a:ext>
              </a:extLst>
            </p:cNvPr>
            <p:cNvSpPr/>
            <p:nvPr/>
          </p:nvSpPr>
          <p:spPr>
            <a:xfrm>
              <a:off x="7386908" y="1566662"/>
              <a:ext cx="2929982" cy="5906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4ED06F-4D93-41AF-E0AB-D1AB83C0F215}"/>
                </a:ext>
              </a:extLst>
            </p:cNvPr>
            <p:cNvSpPr txBox="1"/>
            <p:nvPr/>
          </p:nvSpPr>
          <p:spPr>
            <a:xfrm>
              <a:off x="7449255" y="1566662"/>
              <a:ext cx="2727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 Compute the Total Financial Gains/Losses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2B5126-269C-F6AC-D928-BE820071291B}"/>
              </a:ext>
            </a:extLst>
          </p:cNvPr>
          <p:cNvGrpSpPr/>
          <p:nvPr/>
        </p:nvGrpSpPr>
        <p:grpSpPr>
          <a:xfrm>
            <a:off x="965201" y="2102284"/>
            <a:ext cx="4838317" cy="2777734"/>
            <a:chOff x="965201" y="1972604"/>
            <a:chExt cx="4838317" cy="27777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5EC4C1-B23A-7E0D-159B-88E6549DE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201" y="2157326"/>
              <a:ext cx="4838315" cy="259301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B02806-A395-C739-FE67-123C043B6645}"/>
                </a:ext>
              </a:extLst>
            </p:cNvPr>
            <p:cNvSpPr/>
            <p:nvPr/>
          </p:nvSpPr>
          <p:spPr>
            <a:xfrm>
              <a:off x="965202" y="1972604"/>
              <a:ext cx="4838316" cy="5232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C42C4F-308D-C2D0-8D17-155020180EC9}"/>
                </a:ext>
              </a:extLst>
            </p:cNvPr>
            <p:cNvSpPr txBox="1"/>
            <p:nvPr/>
          </p:nvSpPr>
          <p:spPr>
            <a:xfrm>
              <a:off x="1494750" y="2062034"/>
              <a:ext cx="3779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Unlimited budget policy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061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8C10A2-DD56-31AD-57E2-7798B5E90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515"/>
            <a:ext cx="12192000" cy="5450969"/>
          </a:xfrm>
          <a:prstGeom prst="rect">
            <a:avLst/>
          </a:prstGeom>
        </p:spPr>
      </p:pic>
      <p:pic>
        <p:nvPicPr>
          <p:cNvPr id="16" name="Graphic 15" descr="Knife">
            <a:extLst>
              <a:ext uri="{FF2B5EF4-FFF2-40B4-BE49-F238E27FC236}">
                <a16:creationId xmlns:a16="http://schemas.microsoft.com/office/drawing/2014/main" id="{3B39931A-6EB6-4641-8478-020AA72F78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6880" y="1647763"/>
            <a:ext cx="548640" cy="5486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708538-1687-1B2A-771F-50B924B142C5}"/>
              </a:ext>
            </a:extLst>
          </p:cNvPr>
          <p:cNvSpPr/>
          <p:nvPr/>
        </p:nvSpPr>
        <p:spPr>
          <a:xfrm>
            <a:off x="-277" y="2212955"/>
            <a:ext cx="12192000" cy="313056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9D32B-1ABF-9B4F-291C-5E7CDF78B4FB}"/>
              </a:ext>
            </a:extLst>
          </p:cNvPr>
          <p:cNvSpPr txBox="1"/>
          <p:nvPr/>
        </p:nvSpPr>
        <p:spPr>
          <a:xfrm>
            <a:off x="1962148" y="3162831"/>
            <a:ext cx="8286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15B239-DACC-A3D1-A6E9-81193A92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60" y="2403390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0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5E700E-6739-43FA-AACB-62000771B63D}"/>
              </a:ext>
            </a:extLst>
          </p:cNvPr>
          <p:cNvSpPr txBox="1"/>
          <p:nvPr/>
        </p:nvSpPr>
        <p:spPr>
          <a:xfrm>
            <a:off x="4621576" y="-3"/>
            <a:ext cx="4208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37CFD-E52C-4366-A68A-687F47456AE4}"/>
              </a:ext>
            </a:extLst>
          </p:cNvPr>
          <p:cNvSpPr txBox="1"/>
          <p:nvPr/>
        </p:nvSpPr>
        <p:spPr>
          <a:xfrm>
            <a:off x="4690637" y="612943"/>
            <a:ext cx="673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You're busy, so we're flexible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1D8E9D-EC2E-D442-3433-A531444AB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61" y="-7425"/>
            <a:ext cx="4572427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852C2A-58B5-47BD-6C13-DC6A02E9315A}"/>
              </a:ext>
            </a:extLst>
          </p:cNvPr>
          <p:cNvSpPr txBox="1"/>
          <p:nvPr/>
        </p:nvSpPr>
        <p:spPr>
          <a:xfrm>
            <a:off x="5222523" y="1794210"/>
            <a:ext cx="6499577" cy="360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</a:rPr>
              <a:t>Part 1: </a:t>
            </a:r>
            <a:r>
              <a:rPr lang="en-US" altLang="zh-CN" sz="2000" dirty="0">
                <a:solidFill>
                  <a:srgbClr val="002060"/>
                </a:solidFill>
              </a:rPr>
              <a:t>Blue Apron Dataset Introduction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</a:rPr>
              <a:t>Part 2: </a:t>
            </a:r>
            <a:r>
              <a:rPr lang="en-US" altLang="zh-CN" sz="2000" dirty="0">
                <a:solidFill>
                  <a:srgbClr val="002060"/>
                </a:solidFill>
              </a:rPr>
              <a:t>Task 1-Predict Churn Probability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</a:rPr>
              <a:t>Part 3: </a:t>
            </a:r>
            <a:r>
              <a:rPr lang="en-US" altLang="zh-CN" sz="2000" dirty="0">
                <a:solidFill>
                  <a:srgbClr val="002060"/>
                </a:solidFill>
              </a:rPr>
              <a:t>Task 2- Predict </a:t>
            </a:r>
            <a:r>
              <a:rPr lang="en-US" altLang="zh-CN" sz="2000" dirty="0" err="1">
                <a:solidFill>
                  <a:srgbClr val="002060"/>
                </a:solidFill>
              </a:rPr>
              <a:t>MonthlyAddons</a:t>
            </a:r>
            <a:r>
              <a:rPr lang="en-US" altLang="zh-CN" sz="2000" dirty="0">
                <a:solidFill>
                  <a:srgbClr val="002060"/>
                </a:solidFill>
              </a:rPr>
              <a:t> Probability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</a:rPr>
              <a:t>Part 4: </a:t>
            </a:r>
            <a:r>
              <a:rPr lang="en-US" altLang="zh-CN" sz="2000" dirty="0">
                <a:solidFill>
                  <a:srgbClr val="002060"/>
                </a:solidFill>
              </a:rPr>
              <a:t>Task 3- Export Dataset Process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2060"/>
                </a:solidFill>
              </a:rPr>
              <a:t>Part 5: </a:t>
            </a:r>
            <a:r>
              <a:rPr lang="en-US" altLang="zh-CN" sz="2000" dirty="0">
                <a:solidFill>
                  <a:srgbClr val="002060"/>
                </a:solidFill>
              </a:rPr>
              <a:t>Task 4- Blue Apron CLV Analysis</a:t>
            </a:r>
          </a:p>
          <a:p>
            <a:pPr marL="102870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>
                <a:solidFill>
                  <a:srgbClr val="002060"/>
                </a:solidFill>
              </a:rPr>
              <a:t>Task 4.1: Compute Baseline CLV</a:t>
            </a:r>
          </a:p>
          <a:p>
            <a:pPr marL="102870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>
                <a:solidFill>
                  <a:srgbClr val="002060"/>
                </a:solidFill>
              </a:rPr>
              <a:t>Task 4.2: Optimal Targeting Policy with Unlimited Budget</a:t>
            </a:r>
          </a:p>
          <a:p>
            <a:pPr marL="102870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zh-CN" dirty="0">
                <a:solidFill>
                  <a:srgbClr val="002060"/>
                </a:solidFill>
              </a:rPr>
              <a:t>Task 4.3: Financial Analysis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0272F4B-56E8-86E3-003B-9F2B1ED2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75" y="5798820"/>
            <a:ext cx="1927226" cy="89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F23AF-04D2-2224-E476-1E3CD142E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5312" r="-5" b="10312"/>
          <a:stretch/>
        </p:blipFill>
        <p:spPr>
          <a:xfrm>
            <a:off x="277" y="1"/>
            <a:ext cx="1219172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708538-1687-1B2A-771F-50B924B142C5}"/>
              </a:ext>
            </a:extLst>
          </p:cNvPr>
          <p:cNvSpPr/>
          <p:nvPr/>
        </p:nvSpPr>
        <p:spPr>
          <a:xfrm>
            <a:off x="-277" y="2212955"/>
            <a:ext cx="12192000" cy="313056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9D32B-1ABF-9B4F-291C-5E7CDF78B4FB}"/>
              </a:ext>
            </a:extLst>
          </p:cNvPr>
          <p:cNvSpPr txBox="1"/>
          <p:nvPr/>
        </p:nvSpPr>
        <p:spPr>
          <a:xfrm>
            <a:off x="1962148" y="3162831"/>
            <a:ext cx="828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 1: Blue Apron Dataset Introduction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15B239-DACC-A3D1-A6E9-81193A92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0" y="5997490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5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00D75-1408-F789-3BA9-75283A6DF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r="20584"/>
          <a:stretch/>
        </p:blipFill>
        <p:spPr>
          <a:xfrm rot="5400000">
            <a:off x="3022600" y="-3022600"/>
            <a:ext cx="6146800" cy="1219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0F2BE-1247-9C0A-0293-DFBD3F5209C2}"/>
              </a:ext>
            </a:extLst>
          </p:cNvPr>
          <p:cNvSpPr/>
          <p:nvPr/>
        </p:nvSpPr>
        <p:spPr>
          <a:xfrm>
            <a:off x="0" y="0"/>
            <a:ext cx="12192000" cy="61468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271ADF-D1B5-A956-3870-DFA2636F8C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2003772"/>
            <a:ext cx="12192000" cy="141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F79A5-A1D5-A5AB-CB95-513B9FE2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6238192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FF347D-C969-E6E9-0817-431EB2173E82}"/>
              </a:ext>
            </a:extLst>
          </p:cNvPr>
          <p:cNvCxnSpPr/>
          <p:nvPr/>
        </p:nvCxnSpPr>
        <p:spPr>
          <a:xfrm>
            <a:off x="0" y="6172200"/>
            <a:ext cx="1219200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415DF9-48E3-F82A-2074-DFDBDD0AB443}"/>
              </a:ext>
            </a:extLst>
          </p:cNvPr>
          <p:cNvSpPr txBox="1"/>
          <p:nvPr/>
        </p:nvSpPr>
        <p:spPr>
          <a:xfrm>
            <a:off x="558800" y="177800"/>
            <a:ext cx="520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Blue Apron Dataset Introduction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A89F51E-1ED8-A154-B726-61D6F029A87B}"/>
              </a:ext>
            </a:extLst>
          </p:cNvPr>
          <p:cNvSpPr txBox="1">
            <a:spLocks/>
          </p:cNvSpPr>
          <p:nvPr/>
        </p:nvSpPr>
        <p:spPr>
          <a:xfrm>
            <a:off x="8851900" y="63401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9D70AB-1EB1-4D45-B7D5-C4B9C7B21152}" type="slidenum">
              <a:rPr 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4</a:t>
            </a:fld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CB1D9-E813-B9FA-A693-216E5E0F9ECE}"/>
              </a:ext>
            </a:extLst>
          </p:cNvPr>
          <p:cNvSpPr txBox="1"/>
          <p:nvPr/>
        </p:nvSpPr>
        <p:spPr>
          <a:xfrm>
            <a:off x="596900" y="714543"/>
            <a:ext cx="1103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Company Introduction: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Blue Apron Inc. is an American ingredient-and-recipe meal kit company headquartered in New York City, operating its services exclusively in the United States.[3] It offers weekly boxes containing ingredients, which also includes suggested recipes that must be cooked by hand by the customer using the pre-ordered ingredients.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92A3DD-B9BE-F9B3-FFA9-9A9E270693A7}"/>
              </a:ext>
            </a:extLst>
          </p:cNvPr>
          <p:cNvSpPr txBox="1"/>
          <p:nvPr/>
        </p:nvSpPr>
        <p:spPr>
          <a:xfrm>
            <a:off x="1524000" y="2293927"/>
            <a:ext cx="234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rgbClr val="0F346C"/>
                </a:solidFill>
                <a:effectLst/>
                <a:latin typeface="Cera Pro"/>
              </a:rPr>
              <a:t>Sustainable seafood recommended by Seafood Watch</a:t>
            </a:r>
            <a:endParaRPr lang="zh-CN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76B1A9-FFC7-47F8-B220-2157E7FD55BC}"/>
              </a:ext>
            </a:extLst>
          </p:cNvPr>
          <p:cNvSpPr txBox="1"/>
          <p:nvPr/>
        </p:nvSpPr>
        <p:spPr>
          <a:xfrm>
            <a:off x="6096000" y="2293927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rgbClr val="0F346C"/>
                </a:solidFill>
                <a:effectLst/>
                <a:latin typeface="Cera Pro"/>
              </a:rPr>
              <a:t>Not fed antibiotics or hormones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C6E1E2-38CD-1EA8-7BFC-19B0B85DEF1E}"/>
              </a:ext>
            </a:extLst>
          </p:cNvPr>
          <p:cNvSpPr txBox="1"/>
          <p:nvPr/>
        </p:nvSpPr>
        <p:spPr>
          <a:xfrm>
            <a:off x="10420350" y="2293927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rgbClr val="0F346C"/>
                </a:solidFill>
                <a:effectLst/>
                <a:latin typeface="Cera Pro"/>
              </a:rPr>
              <a:t>Non-GMO ingredients</a:t>
            </a:r>
            <a:endParaRPr lang="zh-CN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C99FC-8D07-CE7F-7DF0-3F55CEB66696}"/>
              </a:ext>
            </a:extLst>
          </p:cNvPr>
          <p:cNvSpPr txBox="1"/>
          <p:nvPr/>
        </p:nvSpPr>
        <p:spPr>
          <a:xfrm>
            <a:off x="596900" y="3552428"/>
            <a:ext cx="1132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Dataset Introduction: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 The dataset records a random sample of Blue Apron’s subscribers’ activity (∼22,400 individuals) during Jan 2019.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017AF3-8986-92AE-654E-5BFB476840B1}"/>
              </a:ext>
            </a:extLst>
          </p:cNvPr>
          <p:cNvSpPr txBox="1"/>
          <p:nvPr/>
        </p:nvSpPr>
        <p:spPr>
          <a:xfrm>
            <a:off x="558800" y="4180463"/>
            <a:ext cx="116332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Attribute Information:</a:t>
            </a:r>
          </a:p>
          <a:p>
            <a:pPr marL="533400" lvl="1">
              <a:tabLst>
                <a:tab pos="5381625" algn="l"/>
              </a:tabLst>
            </a:pPr>
            <a:r>
              <a:rPr lang="en-US" altLang="zh-CN" sz="1400" dirty="0" err="1">
                <a:solidFill>
                  <a:schemeClr val="bg1"/>
                </a:solidFill>
              </a:rPr>
              <a:t>Customerid</a:t>
            </a:r>
            <a:r>
              <a:rPr lang="en-US" altLang="zh-CN" sz="1400" dirty="0">
                <a:solidFill>
                  <a:schemeClr val="bg1"/>
                </a:solidFill>
              </a:rPr>
              <a:t>: unique customer identifier 	 Urban: =1 if customer is located in urban area, =0 otherwise </a:t>
            </a:r>
          </a:p>
          <a:p>
            <a:pPr marL="533400" lvl="1">
              <a:tabLst>
                <a:tab pos="5470525" algn="l"/>
              </a:tabLst>
            </a:pPr>
            <a:r>
              <a:rPr lang="en-US" altLang="zh-CN" sz="1400" dirty="0">
                <a:solidFill>
                  <a:schemeClr val="bg1"/>
                </a:solidFill>
              </a:rPr>
              <a:t>Menu: type of food (healthy, ethnic, convenience)	Frequency: frequency of meal delivery (once-a-week, twice-a-week, once-a-month) </a:t>
            </a:r>
          </a:p>
          <a:p>
            <a:pPr marL="533400" lvl="1">
              <a:tabLst>
                <a:tab pos="5381625" algn="l"/>
              </a:tabLst>
            </a:pPr>
            <a:r>
              <a:rPr lang="en-US" altLang="zh-CN" sz="1400" dirty="0" err="1">
                <a:solidFill>
                  <a:schemeClr val="bg1"/>
                </a:solidFill>
              </a:rPr>
              <a:t>PartySize</a:t>
            </a:r>
            <a:r>
              <a:rPr lang="en-US" altLang="zh-CN" sz="1400" dirty="0">
                <a:solidFill>
                  <a:schemeClr val="bg1"/>
                </a:solidFill>
              </a:rPr>
              <a:t>: number of portions included on each delivery (2,3,4,5,6)	 </a:t>
            </a:r>
            <a:r>
              <a:rPr lang="en-US" altLang="zh-CN" sz="1400" dirty="0" err="1">
                <a:solidFill>
                  <a:schemeClr val="bg1"/>
                </a:solidFill>
              </a:rPr>
              <a:t>MonthlyBasePayment</a:t>
            </a:r>
            <a:r>
              <a:rPr lang="en-US" altLang="zh-CN" sz="1400" dirty="0">
                <a:solidFill>
                  <a:schemeClr val="bg1"/>
                </a:solidFill>
              </a:rPr>
              <a:t>: plan cost (function of frequency, menu, </a:t>
            </a:r>
            <a:r>
              <a:rPr lang="en-US" altLang="zh-CN" sz="1400" dirty="0" err="1">
                <a:solidFill>
                  <a:schemeClr val="bg1"/>
                </a:solidFill>
              </a:rPr>
              <a:t>partysize</a:t>
            </a:r>
            <a:r>
              <a:rPr lang="en-US" altLang="zh-CN" sz="1400" dirty="0">
                <a:solidFill>
                  <a:schemeClr val="bg1"/>
                </a:solidFill>
              </a:rPr>
              <a:t>) </a:t>
            </a:r>
          </a:p>
          <a:p>
            <a:pPr marL="533400" lvl="1"/>
            <a:r>
              <a:rPr lang="en-US" altLang="zh-CN" sz="1400" dirty="0">
                <a:solidFill>
                  <a:schemeClr val="bg1"/>
                </a:solidFill>
              </a:rPr>
              <a:t>Rating: customer’s rating of the service, 1 (worst) - 5 (best) </a:t>
            </a:r>
          </a:p>
          <a:p>
            <a:pPr marL="533400" lvl="1"/>
            <a:r>
              <a:rPr lang="en-US" altLang="zh-CN" sz="1400" dirty="0">
                <a:solidFill>
                  <a:schemeClr val="bg1"/>
                </a:solidFill>
              </a:rPr>
              <a:t>Churn: =1 if customer churned during sample period, =0 otherwise </a:t>
            </a:r>
          </a:p>
          <a:p>
            <a:pPr marL="533400" lvl="1"/>
            <a:r>
              <a:rPr lang="en-US" altLang="zh-CN" sz="1400" dirty="0">
                <a:solidFill>
                  <a:schemeClr val="bg1"/>
                </a:solidFill>
              </a:rPr>
              <a:t>Tenure: number of months customer has been with the company (up to end of sample period) </a:t>
            </a:r>
          </a:p>
          <a:p>
            <a:pPr marL="533400" lvl="1"/>
            <a:r>
              <a:rPr lang="en-US" altLang="zh-CN" sz="1400" dirty="0" err="1">
                <a:solidFill>
                  <a:schemeClr val="bg1"/>
                </a:solidFill>
              </a:rPr>
              <a:t>MonthlyAddons</a:t>
            </a:r>
            <a:r>
              <a:rPr lang="en-US" altLang="zh-CN" sz="1400" dirty="0">
                <a:solidFill>
                  <a:schemeClr val="bg1"/>
                </a:solidFill>
              </a:rPr>
              <a:t>: amount spent on add-ons to plan (</a:t>
            </a:r>
            <a:r>
              <a:rPr lang="en-US" altLang="zh-CN" sz="1400" dirty="0" err="1">
                <a:solidFill>
                  <a:schemeClr val="bg1"/>
                </a:solidFill>
              </a:rPr>
              <a:t>eg</a:t>
            </a:r>
            <a:r>
              <a:rPr lang="en-US" altLang="zh-CN" sz="1400" dirty="0">
                <a:solidFill>
                  <a:schemeClr val="bg1"/>
                </a:solidFill>
              </a:rPr>
              <a:t>, additional portions, condiments, sides, </a:t>
            </a:r>
            <a:r>
              <a:rPr lang="en-US" altLang="zh-CN" sz="1400" dirty="0" err="1">
                <a:solidFill>
                  <a:schemeClr val="bg1"/>
                </a:solidFill>
              </a:rPr>
              <a:t>etc</a:t>
            </a:r>
            <a:r>
              <a:rPr lang="en-US" altLang="zh-CN" sz="1400" dirty="0">
                <a:solidFill>
                  <a:schemeClr val="bg1"/>
                </a:solidFill>
              </a:rPr>
              <a:t>) during sample period </a:t>
            </a:r>
          </a:p>
        </p:txBody>
      </p:sp>
    </p:spTree>
    <p:extLst>
      <p:ext uri="{BB962C8B-B14F-4D97-AF65-F5344CB8AC3E}">
        <p14:creationId xmlns:p14="http://schemas.microsoft.com/office/powerpoint/2010/main" val="2891419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F23AF-04D2-2224-E476-1E3CD142E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5312" r="-5" b="10312"/>
          <a:stretch/>
        </p:blipFill>
        <p:spPr>
          <a:xfrm>
            <a:off x="277" y="1"/>
            <a:ext cx="1219172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708538-1687-1B2A-771F-50B924B142C5}"/>
              </a:ext>
            </a:extLst>
          </p:cNvPr>
          <p:cNvSpPr/>
          <p:nvPr/>
        </p:nvSpPr>
        <p:spPr>
          <a:xfrm>
            <a:off x="-277" y="2212955"/>
            <a:ext cx="12192000" cy="313056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9D32B-1ABF-9B4F-291C-5E7CDF78B4FB}"/>
              </a:ext>
            </a:extLst>
          </p:cNvPr>
          <p:cNvSpPr txBox="1"/>
          <p:nvPr/>
        </p:nvSpPr>
        <p:spPr>
          <a:xfrm>
            <a:off x="1962148" y="3162831"/>
            <a:ext cx="828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2: Task 1-Predict Churn Probability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15B239-DACC-A3D1-A6E9-81193A92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0" y="5997490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9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00D75-1408-F789-3BA9-75283A6DF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r="20584"/>
          <a:stretch/>
        </p:blipFill>
        <p:spPr>
          <a:xfrm rot="5400000">
            <a:off x="3022600" y="-3022600"/>
            <a:ext cx="6146800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F79A5-A1D5-A5AB-CB95-513B9FE2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6238192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0F2BE-1247-9C0A-0293-DFBD3F5209C2}"/>
              </a:ext>
            </a:extLst>
          </p:cNvPr>
          <p:cNvSpPr/>
          <p:nvPr/>
        </p:nvSpPr>
        <p:spPr>
          <a:xfrm>
            <a:off x="0" y="0"/>
            <a:ext cx="12192000" cy="61468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15DF9-48E3-F82A-2074-DFDBDD0AB443}"/>
              </a:ext>
            </a:extLst>
          </p:cNvPr>
          <p:cNvSpPr txBox="1"/>
          <p:nvPr/>
        </p:nvSpPr>
        <p:spPr>
          <a:xfrm>
            <a:off x="558800" y="177800"/>
            <a:ext cx="520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Task 1: Predict Churn Probability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A89F51E-1ED8-A154-B726-61D6F029A87B}"/>
              </a:ext>
            </a:extLst>
          </p:cNvPr>
          <p:cNvSpPr txBox="1">
            <a:spLocks/>
          </p:cNvSpPr>
          <p:nvPr/>
        </p:nvSpPr>
        <p:spPr>
          <a:xfrm>
            <a:off x="8851900" y="63401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9D70AB-1EB1-4D45-B7D5-C4B9C7B21152}" type="slidenum">
              <a:rPr 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6</a:t>
            </a:fld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0DB41-26EF-C19A-4E4E-7F6E26A621A2}"/>
              </a:ext>
            </a:extLst>
          </p:cNvPr>
          <p:cNvSpPr txBox="1"/>
          <p:nvPr/>
        </p:nvSpPr>
        <p:spPr>
          <a:xfrm>
            <a:off x="622300" y="711200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We use a 70/30 training/validation to split the dataset. Then, we calculate the AUC of this two model to </a:t>
            </a:r>
            <a:r>
              <a:rPr lang="en-US" altLang="zh-CN" dirty="0" err="1">
                <a:solidFill>
                  <a:schemeClr val="bg1"/>
                </a:solidFill>
              </a:rPr>
              <a:t>determinw</a:t>
            </a:r>
            <a:r>
              <a:rPr lang="en-US" altLang="zh-CN" dirty="0">
                <a:solidFill>
                  <a:schemeClr val="bg1"/>
                </a:solidFill>
              </a:rPr>
              <a:t> which model is better for us to use. 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212FB4-6E67-3617-CE3C-7CCE54F291C3}"/>
              </a:ext>
            </a:extLst>
          </p:cNvPr>
          <p:cNvCxnSpPr/>
          <p:nvPr/>
        </p:nvCxnSpPr>
        <p:spPr>
          <a:xfrm>
            <a:off x="0" y="6172200"/>
            <a:ext cx="1219200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1CDD0D0-03D4-274E-B8EB-9B6393231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196" y="1512514"/>
            <a:ext cx="5270050" cy="14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76106-4ADD-A3B0-D228-500B8DF50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196" y="2847447"/>
            <a:ext cx="5270050" cy="32329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A1EA85-FF25-B6DB-096E-B6F610D6D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893" y="1512514"/>
            <a:ext cx="4299390" cy="45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8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00D75-1408-F789-3BA9-75283A6DF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r="20584"/>
          <a:stretch/>
        </p:blipFill>
        <p:spPr>
          <a:xfrm rot="5400000">
            <a:off x="3022600" y="-3022600"/>
            <a:ext cx="6146800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F79A5-A1D5-A5AB-CB95-513B9FE2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6238192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0F2BE-1247-9C0A-0293-DFBD3F5209C2}"/>
              </a:ext>
            </a:extLst>
          </p:cNvPr>
          <p:cNvSpPr/>
          <p:nvPr/>
        </p:nvSpPr>
        <p:spPr>
          <a:xfrm>
            <a:off x="0" y="0"/>
            <a:ext cx="12192000" cy="61468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15DF9-48E3-F82A-2074-DFDBDD0AB443}"/>
              </a:ext>
            </a:extLst>
          </p:cNvPr>
          <p:cNvSpPr txBox="1"/>
          <p:nvPr/>
        </p:nvSpPr>
        <p:spPr>
          <a:xfrm>
            <a:off x="558800" y="177800"/>
            <a:ext cx="520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Task 1: Predict Churn Probability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A89F51E-1ED8-A154-B726-61D6F029A87B}"/>
              </a:ext>
            </a:extLst>
          </p:cNvPr>
          <p:cNvSpPr txBox="1">
            <a:spLocks/>
          </p:cNvSpPr>
          <p:nvPr/>
        </p:nvSpPr>
        <p:spPr>
          <a:xfrm>
            <a:off x="8851900" y="63401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9D70AB-1EB1-4D45-B7D5-C4B9C7B21152}" type="slidenum">
              <a:rPr 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7</a:t>
            </a:fld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0DB41-26EF-C19A-4E4E-7F6E26A621A2}"/>
              </a:ext>
            </a:extLst>
          </p:cNvPr>
          <p:cNvSpPr txBox="1"/>
          <p:nvPr/>
        </p:nvSpPr>
        <p:spPr>
          <a:xfrm>
            <a:off x="622300" y="711200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AUC for model 1 is 0.841; that of model 2 is 0.848. Thus, we prefer model 2 which has a higher AUC. Also, we draw the histogram of model 2; and we see that most of the blue apron customers are predicted to have low probabilities to churn.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212FB4-6E67-3617-CE3C-7CCE54F291C3}"/>
              </a:ext>
            </a:extLst>
          </p:cNvPr>
          <p:cNvCxnSpPr/>
          <p:nvPr/>
        </p:nvCxnSpPr>
        <p:spPr>
          <a:xfrm>
            <a:off x="0" y="6172200"/>
            <a:ext cx="1219200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99A96D9-E7C7-2DC3-B228-35ED20E04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668" y="2359857"/>
            <a:ext cx="3164432" cy="32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41AB9-81DA-403E-173E-9D2514320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2359857"/>
            <a:ext cx="3164432" cy="32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90867-6B87-333B-8239-295471E8E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485" y="2359857"/>
            <a:ext cx="3164431" cy="324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2F1AF7-3273-3646-8FA3-57D7F997A12E}"/>
              </a:ext>
            </a:extLst>
          </p:cNvPr>
          <p:cNvGrpSpPr/>
          <p:nvPr/>
        </p:nvGrpSpPr>
        <p:grpSpPr>
          <a:xfrm>
            <a:off x="622300" y="1858179"/>
            <a:ext cx="3164432" cy="476278"/>
            <a:chOff x="622300" y="1419910"/>
            <a:chExt cx="3164432" cy="47627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F3BD3B-939C-9243-9EB9-6FC17F1AEAA4}"/>
                </a:ext>
              </a:extLst>
            </p:cNvPr>
            <p:cNvSpPr/>
            <p:nvPr/>
          </p:nvSpPr>
          <p:spPr>
            <a:xfrm>
              <a:off x="622300" y="1419910"/>
              <a:ext cx="3164432" cy="47627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F66985-7244-33D6-AD12-148C1D2129CD}"/>
                </a:ext>
              </a:extLst>
            </p:cNvPr>
            <p:cNvSpPr txBox="1"/>
            <p:nvPr/>
          </p:nvSpPr>
          <p:spPr>
            <a:xfrm>
              <a:off x="622300" y="1473383"/>
              <a:ext cx="3164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Model 1 AUC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9E3325-93EA-88EE-D987-BE6F13A4BD7F}"/>
              </a:ext>
            </a:extLst>
          </p:cNvPr>
          <p:cNvGrpSpPr/>
          <p:nvPr/>
        </p:nvGrpSpPr>
        <p:grpSpPr>
          <a:xfrm>
            <a:off x="4513784" y="1858179"/>
            <a:ext cx="3164432" cy="476278"/>
            <a:chOff x="622300" y="1419910"/>
            <a:chExt cx="3164432" cy="47627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302AC7-F032-9853-B283-53B59185F734}"/>
                </a:ext>
              </a:extLst>
            </p:cNvPr>
            <p:cNvSpPr/>
            <p:nvPr/>
          </p:nvSpPr>
          <p:spPr>
            <a:xfrm>
              <a:off x="622300" y="1419910"/>
              <a:ext cx="3164432" cy="47627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04342A-D58A-E022-DD86-897B09EEBE09}"/>
                </a:ext>
              </a:extLst>
            </p:cNvPr>
            <p:cNvSpPr txBox="1"/>
            <p:nvPr/>
          </p:nvSpPr>
          <p:spPr>
            <a:xfrm>
              <a:off x="622300" y="1473383"/>
              <a:ext cx="3164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Model 2 AUC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AFCD0A-4E03-7073-3F38-964CE613CFAA}"/>
              </a:ext>
            </a:extLst>
          </p:cNvPr>
          <p:cNvGrpSpPr/>
          <p:nvPr/>
        </p:nvGrpSpPr>
        <p:grpSpPr>
          <a:xfrm>
            <a:off x="8405268" y="1858179"/>
            <a:ext cx="3164432" cy="476278"/>
            <a:chOff x="622300" y="1419910"/>
            <a:chExt cx="3164432" cy="4762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8B2EAC-A4AF-6E1D-E992-80125BFBF657}"/>
                </a:ext>
              </a:extLst>
            </p:cNvPr>
            <p:cNvSpPr/>
            <p:nvPr/>
          </p:nvSpPr>
          <p:spPr>
            <a:xfrm>
              <a:off x="622300" y="1419910"/>
              <a:ext cx="3164432" cy="47627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8C82A0-19D4-0249-B804-1DAFCE6317B8}"/>
                </a:ext>
              </a:extLst>
            </p:cNvPr>
            <p:cNvSpPr txBox="1"/>
            <p:nvPr/>
          </p:nvSpPr>
          <p:spPr>
            <a:xfrm>
              <a:off x="622300" y="1473383"/>
              <a:ext cx="3164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Model 2 Histogram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537817E-9253-B60B-24AC-DBFD7860532F}"/>
              </a:ext>
            </a:extLst>
          </p:cNvPr>
          <p:cNvSpPr txBox="1"/>
          <p:nvPr/>
        </p:nvSpPr>
        <p:spPr>
          <a:xfrm>
            <a:off x="6839565" y="4529661"/>
            <a:ext cx="8386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B05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72652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F23AF-04D2-2224-E476-1E3CD142E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5312" r="-5" b="10312"/>
          <a:stretch/>
        </p:blipFill>
        <p:spPr>
          <a:xfrm>
            <a:off x="277" y="1"/>
            <a:ext cx="1219172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708538-1687-1B2A-771F-50B924B142C5}"/>
              </a:ext>
            </a:extLst>
          </p:cNvPr>
          <p:cNvSpPr/>
          <p:nvPr/>
        </p:nvSpPr>
        <p:spPr>
          <a:xfrm>
            <a:off x="-277" y="2212955"/>
            <a:ext cx="12192000" cy="313056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9D32B-1ABF-9B4F-291C-5E7CDF78B4FB}"/>
              </a:ext>
            </a:extLst>
          </p:cNvPr>
          <p:cNvSpPr txBox="1"/>
          <p:nvPr/>
        </p:nvSpPr>
        <p:spPr>
          <a:xfrm>
            <a:off x="1962148" y="3162831"/>
            <a:ext cx="828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3: Task 2- Predict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MonthlyAddons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Probability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15B239-DACC-A3D1-A6E9-81193A92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0" y="5997490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8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700D75-1408-F789-3BA9-75283A6DF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r="20584"/>
          <a:stretch/>
        </p:blipFill>
        <p:spPr>
          <a:xfrm rot="5400000">
            <a:off x="3022600" y="-3022600"/>
            <a:ext cx="6146800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F79A5-A1D5-A5AB-CB95-513B9FE2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6238192"/>
            <a:ext cx="1228726" cy="5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0F2BE-1247-9C0A-0293-DFBD3F5209C2}"/>
              </a:ext>
            </a:extLst>
          </p:cNvPr>
          <p:cNvSpPr/>
          <p:nvPr/>
        </p:nvSpPr>
        <p:spPr>
          <a:xfrm>
            <a:off x="0" y="0"/>
            <a:ext cx="12192000" cy="61468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15DF9-48E3-F82A-2074-DFDBDD0AB443}"/>
              </a:ext>
            </a:extLst>
          </p:cNvPr>
          <p:cNvSpPr txBox="1"/>
          <p:nvPr/>
        </p:nvSpPr>
        <p:spPr>
          <a:xfrm>
            <a:off x="558800" y="177800"/>
            <a:ext cx="666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Task 2: Predict </a:t>
            </a:r>
            <a:r>
              <a:rPr lang="en-US" altLang="zh-CN" sz="2800" b="1" dirty="0" err="1">
                <a:solidFill>
                  <a:schemeClr val="bg1"/>
                </a:solidFill>
              </a:rPr>
              <a:t>MonthlyAddons</a:t>
            </a:r>
            <a:r>
              <a:rPr lang="en-US" altLang="zh-CN" sz="2800" b="1" dirty="0">
                <a:solidFill>
                  <a:schemeClr val="bg1"/>
                </a:solidFill>
              </a:rPr>
              <a:t> Probability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A89F51E-1ED8-A154-B726-61D6F029A87B}"/>
              </a:ext>
            </a:extLst>
          </p:cNvPr>
          <p:cNvSpPr txBox="1">
            <a:spLocks/>
          </p:cNvSpPr>
          <p:nvPr/>
        </p:nvSpPr>
        <p:spPr>
          <a:xfrm>
            <a:off x="8851900" y="63401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9D70AB-1EB1-4D45-B7D5-C4B9C7B21152}" type="slidenum">
              <a:rPr 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9</a:t>
            </a:fld>
            <a:endParaRPr 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59DF8B-57DD-437A-84CB-668684B13E45}"/>
              </a:ext>
            </a:extLst>
          </p:cNvPr>
          <p:cNvSpPr txBox="1"/>
          <p:nvPr/>
        </p:nvSpPr>
        <p:spPr>
          <a:xfrm>
            <a:off x="622300" y="711200"/>
            <a:ext cx="11121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We use linear regression to estimate the two listed models using </a:t>
            </a:r>
            <a:r>
              <a:rPr lang="en-US" altLang="zh-CN" dirty="0" err="1">
                <a:solidFill>
                  <a:schemeClr val="bg1"/>
                </a:solidFill>
              </a:rPr>
              <a:t>MonthlyAddons</a:t>
            </a:r>
            <a:r>
              <a:rPr lang="en-US" altLang="zh-CN" dirty="0">
                <a:solidFill>
                  <a:schemeClr val="bg1"/>
                </a:solidFill>
              </a:rPr>
              <a:t> as the outcome and we choose model 2 which has a smaller RMSE. We can see that most of the blue apron customers are predicted to spend around $9 on add-ons to plan during sample period. Also, we can find that all the results are positive which means we needn’t adjust. 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39BBAE-981C-AF1F-9A6E-01846F372E83}"/>
              </a:ext>
            </a:extLst>
          </p:cNvPr>
          <p:cNvCxnSpPr/>
          <p:nvPr/>
        </p:nvCxnSpPr>
        <p:spPr>
          <a:xfrm>
            <a:off x="0" y="6172200"/>
            <a:ext cx="1219200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E1479D7-C6BB-BE54-C22C-98255DAB8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53" y="2019300"/>
            <a:ext cx="4164695" cy="39849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E7EB82-F59D-AC5B-7460-0CEAD9CB7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037" y="2019300"/>
            <a:ext cx="4540313" cy="398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94280"/>
      </p:ext>
    </p:extLst>
  </p:cSld>
  <p:clrMapOvr>
    <a:masterClrMapping/>
  </p:clrMapOvr>
</p:sld>
</file>

<file path=ppt/theme/theme1.xml><?xml version="1.0" encoding="utf-8"?>
<a:theme xmlns:a="http://schemas.openxmlformats.org/drawingml/2006/main" name="30147-restaurant-presentation-1">
  <a:themeElements>
    <a:clrScheme name="Slidehelper - 018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003049"/>
      </a:accent1>
      <a:accent2>
        <a:srgbClr val="D62828"/>
      </a:accent2>
      <a:accent3>
        <a:srgbClr val="F77F00"/>
      </a:accent3>
      <a:accent4>
        <a:srgbClr val="FCBF49"/>
      </a:accent4>
      <a:accent5>
        <a:srgbClr val="EAE2B7"/>
      </a:accent5>
      <a:accent6>
        <a:srgbClr val="BFBFBF"/>
      </a:accent6>
      <a:hlink>
        <a:srgbClr val="003049"/>
      </a:hlink>
      <a:folHlink>
        <a:srgbClr val="D6282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1017</Words>
  <Application>Microsoft Office PowerPoint</Application>
  <PresentationFormat>Widescreen</PresentationFormat>
  <Paragraphs>102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等线</vt:lpstr>
      <vt:lpstr>Arial</vt:lpstr>
      <vt:lpstr>Calibri</vt:lpstr>
      <vt:lpstr>Calibri Light</vt:lpstr>
      <vt:lpstr>Cera Pro</vt:lpstr>
      <vt:lpstr>Open Sans</vt:lpstr>
      <vt:lpstr>30147-restaurant-presentation-1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30147-restaurant-presentation-1</dc:title>
  <dc:creator>DELL</dc:creator>
  <cp:lastModifiedBy>Kshitiz Shah</cp:lastModifiedBy>
  <cp:revision>70</cp:revision>
  <dcterms:created xsi:type="dcterms:W3CDTF">2020-09-06T16:07:37Z</dcterms:created>
  <dcterms:modified xsi:type="dcterms:W3CDTF">2023-02-07T16:26:43Z</dcterms:modified>
</cp:coreProperties>
</file>